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75" r:id="rId3"/>
    <p:sldId id="261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83" r:id="rId12"/>
    <p:sldId id="284" r:id="rId13"/>
    <p:sldId id="286" r:id="rId14"/>
    <p:sldId id="285" r:id="rId15"/>
    <p:sldId id="287" r:id="rId16"/>
    <p:sldId id="288" r:id="rId17"/>
    <p:sldId id="289" r:id="rId18"/>
    <p:sldId id="290" r:id="rId19"/>
    <p:sldId id="291" r:id="rId2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0F0"/>
    <a:srgbClr val="FF9797"/>
    <a:srgbClr val="FF6969"/>
    <a:srgbClr val="FF4747"/>
    <a:srgbClr val="FF6D6D"/>
    <a:srgbClr val="FF3300"/>
    <a:srgbClr val="4785EA"/>
    <a:srgbClr val="276DE6"/>
    <a:srgbClr val="CCDFE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43" autoAdjust="0"/>
    <p:restoredTop sz="94125" autoAdjust="0"/>
  </p:normalViewPr>
  <p:slideViewPr>
    <p:cSldViewPr snapToGrid="0">
      <p:cViewPr varScale="1">
        <p:scale>
          <a:sx n="103" d="100"/>
          <a:sy n="103" d="100"/>
        </p:scale>
        <p:origin x="30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7B95B4-5795-4E4A-940A-6D18147B2B47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3BED91-0A24-46C4-BAA3-8D7697F3C46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192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E8E3AFF-B9AA-131B-5632-9495DB3BAD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69568E8-4D25-0E6E-78C4-C4F4938D01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DD1076D-B09F-BAD3-4CBF-FA433E6A0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663C5BA-F699-BAE1-05FA-7C2EE223C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099EE44-541C-1F58-7FDD-EEFA6A4FD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5094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E966B7-AEB3-5664-4641-40CE3C3E0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867E306-123A-09B4-7776-36DC50DED9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5168FD3-0A6D-E604-7039-430B75E9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8CD5304-764A-CF2B-39E0-119B1040F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6CB6D0-771E-A2B8-9E75-67DAA979B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036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24510744-2FD8-84BA-02FE-DA5ADD33EA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7A49157-36AD-63C6-AE2C-6FE77510BF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CF0EE44-EA8B-0328-510D-3AADE365D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2A1CF1-5FB2-8E50-E5E3-AAEBEB35B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CF1280C-931F-128F-7B22-75662C326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2827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B557278-1835-2106-AC3C-D1E855166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035A4AC-E2E2-3326-CD69-F40AA8DD8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8739959-794A-EC6C-6D2D-767A944B3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FE86C45-5CAB-9916-5323-9E415806A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AE091C9-1B65-0354-ABEE-B44576604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2442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8A22F0-8AD7-FD06-AA10-33DE7F2A2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5F019D9-A307-2E86-4826-3E0F01AF2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BCACFA0-A3EB-91E6-FD3B-55713FB4C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6428FC4-B02D-3DB6-49A8-0911074D6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B42E190-159E-9D2D-7916-5206EC6DC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291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BD9961-B46E-9B8C-D019-82F04FCB9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B0F765A-7334-7006-96C7-33743FFC7B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E31CD53-5BFA-E93F-F654-E921BCD69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5F5A274-D1A4-E562-5F59-178811E70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52BE235-EC0F-9EBA-1BE9-50ACF0ABC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F891330-427F-4853-E55B-E1902FD5A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0543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759CDA9-B14F-4FF8-C54B-C623574E0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F756ED5-DA9F-9158-673F-957C0A415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8B84A9A-5B50-D5FF-0005-DC069EAA9A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E1E9AE1-7C20-2C12-E5D5-1267EE5768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DEF1ED8C-78E2-4CB0-F2F3-FCDEAC2AFF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478E3D8-7BA1-0FE3-DCC3-64BEE5710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E2B990E-D40C-4D9D-5040-7D4745459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E2E4306-EE60-CBDB-3DBC-3E720225B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1586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1F7DB-405A-001F-001A-FDB5BB77D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F9D24C4-42A8-676F-61C5-965F5814F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19214C1-C1BF-256B-E797-823321863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E60DE72-8883-5278-E74F-A0357F031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6329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75B175C-0EEC-7430-1C6F-E91E75DDE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1EF522E-FC3D-6492-01F2-665AED36D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E8B38E5-00BC-5C37-F4E3-4DC2862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6753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669DB78-4EE0-33E3-FFD6-27F881EDC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9BDA92F-FC02-C3F0-848F-7EB4B2A57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D71BD42-25A8-0E4A-0BA2-B2586F99C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DD5BC95-FEEE-F7E8-56CD-D0F64E086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C093888-8BFB-99C3-32E6-8A049F01A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B839750-3CB2-9C51-1C8A-1362B29AB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851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1197EB-58D7-859B-8BE6-5C00605BC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282296B8-BD3E-8F97-4473-2491263880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4923B5D-0273-1EDC-617E-8164040A37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AD205FF-C3CB-4CB3-1F3F-29C057D18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305E7F7-A934-40D9-C629-4BD852CA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3C30546-571E-C5F0-1BD1-7F8DA3201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223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2334CA3-923E-9C5D-FE05-1AEB21A35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0D8D762-5997-B8A3-9580-20912EC990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451ABF2-80C3-EE11-AC2B-BC81FD8738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F24ECA3-DB25-5853-EDFB-E9FE488B85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42F6671-4A36-8E05-9A05-E4C4E35B0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5970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kaggle.com/datasets/asaniczka/mammals-image-classification-dataset-45-animals" TargetMode="Externa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D7B735CB-1D57-A326-AD83-26FFD35F19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16200000" flipV="1">
            <a:off x="3178020" y="-3191951"/>
            <a:ext cx="15411451" cy="217953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10653796-D325-ED57-0E65-2377EB902CA4}"/>
              </a:ext>
            </a:extLst>
          </p:cNvPr>
          <p:cNvSpPr txBox="1"/>
          <p:nvPr/>
        </p:nvSpPr>
        <p:spPr>
          <a:xfrm>
            <a:off x="726809" y="780157"/>
            <a:ext cx="10855591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</a:rPr>
              <a:t>Image Super-Resolution</a:t>
            </a:r>
            <a:endParaRPr lang="it-IT" sz="5400" b="1" dirty="0">
              <a:solidFill>
                <a:schemeClr val="bg1"/>
              </a:solidFill>
            </a:endParaRPr>
          </a:p>
          <a:p>
            <a:endParaRPr lang="it-IT" sz="4000" b="1" dirty="0">
              <a:solidFill>
                <a:schemeClr val="bg1"/>
              </a:solidFill>
            </a:endParaRPr>
          </a:p>
          <a:p>
            <a:endParaRPr lang="it-IT" sz="4000" b="1" dirty="0">
              <a:solidFill>
                <a:schemeClr val="bg1"/>
              </a:solidFill>
            </a:endParaRPr>
          </a:p>
          <a:p>
            <a:endParaRPr lang="it-IT" sz="4000" b="1" dirty="0">
              <a:solidFill>
                <a:schemeClr val="bg1"/>
              </a:solidFill>
            </a:endParaRPr>
          </a:p>
          <a:p>
            <a:r>
              <a:rPr lang="en-US" sz="2800" b="1" dirty="0">
                <a:solidFill>
                  <a:schemeClr val="bg1"/>
                </a:solidFill>
              </a:rPr>
              <a:t>Digital Signal and Image Management Project</a:t>
            </a:r>
          </a:p>
          <a:p>
            <a:r>
              <a:rPr lang="it-IT" sz="2800" b="1" dirty="0">
                <a:solidFill>
                  <a:schemeClr val="bg1"/>
                </a:solidFill>
              </a:rPr>
              <a:t>University of Milano-Bicocca </a:t>
            </a:r>
          </a:p>
          <a:p>
            <a:endParaRPr lang="it-IT" sz="2800" b="1" dirty="0">
              <a:solidFill>
                <a:schemeClr val="bg1"/>
              </a:solidFill>
            </a:endParaRPr>
          </a:p>
          <a:p>
            <a:r>
              <a:rPr lang="it-IT" sz="2800" b="1" dirty="0">
                <a:solidFill>
                  <a:schemeClr val="bg1"/>
                </a:solidFill>
              </a:rPr>
              <a:t>Matteo Breganni 869549</a:t>
            </a:r>
          </a:p>
          <a:p>
            <a:r>
              <a:rPr lang="it-IT" sz="2800" b="1" dirty="0">
                <a:solidFill>
                  <a:schemeClr val="bg1"/>
                </a:solidFill>
              </a:rPr>
              <a:t>Francesco Cavallini 920835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48D5B95-D12A-1954-14C3-A417925B9A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1400" y="4666823"/>
            <a:ext cx="1744862" cy="1706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4983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6673D1-BDD5-8FC1-3B7A-685B7182E9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E09E9530-22AB-2A6B-1E91-662DAFE87A6C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D3B0947F-6832-D3F6-1EFB-CDB49A12AE1E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1F509A39-0F2C-EF66-B697-9EDD8A655D97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55F68F1-77B1-0D5E-9340-0107444E454A}"/>
              </a:ext>
            </a:extLst>
          </p:cNvPr>
          <p:cNvSpPr txBox="1"/>
          <p:nvPr/>
        </p:nvSpPr>
        <p:spPr>
          <a:xfrm>
            <a:off x="1648708" y="309155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solidFill>
                  <a:srgbClr val="FF0000"/>
                </a:solidFill>
              </a:rPr>
              <a:t>Siamese Network: Evaluation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9347B06-109B-C8CF-7349-C11DA8A1A80E}"/>
              </a:ext>
            </a:extLst>
          </p:cNvPr>
          <p:cNvSpPr txBox="1"/>
          <p:nvPr/>
        </p:nvSpPr>
        <p:spPr>
          <a:xfrm>
            <a:off x="1993328" y="1124511"/>
            <a:ext cx="937571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Terrible</a:t>
            </a:r>
            <a:r>
              <a:rPr lang="it-IT" dirty="0"/>
              <a:t> </a:t>
            </a:r>
            <a:r>
              <a:rPr lang="it-IT" dirty="0" err="1"/>
              <a:t>peformance</a:t>
            </a:r>
            <a:r>
              <a:rPr lang="it-IT" dirty="0"/>
              <a:t> on the KD-Tree: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 err="1"/>
              <a:t>Accuracy</a:t>
            </a:r>
            <a:r>
              <a:rPr lang="it-IT" dirty="0"/>
              <a:t>: 12,14%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ANMRR: 0.88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Even</a:t>
            </a:r>
            <a:r>
              <a:rPr lang="it-IT" dirty="0"/>
              <a:t> the </a:t>
            </a:r>
            <a:r>
              <a:rPr lang="it-IT" b="1" dirty="0"/>
              <a:t>best classes </a:t>
            </a:r>
            <a:r>
              <a:rPr lang="it-IT" dirty="0" err="1"/>
              <a:t>don’t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good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The </a:t>
            </a:r>
            <a:r>
              <a:rPr lang="it-IT" b="1" dirty="0" err="1"/>
              <a:t>worst</a:t>
            </a:r>
            <a:r>
              <a:rPr lang="it-IT" b="1" dirty="0"/>
              <a:t> classes </a:t>
            </a:r>
            <a:r>
              <a:rPr lang="it-IT" dirty="0"/>
              <a:t>are </a:t>
            </a:r>
            <a:r>
              <a:rPr lang="it-IT" dirty="0" err="1"/>
              <a:t>barely</a:t>
            </a:r>
            <a:r>
              <a:rPr lang="it-IT" dirty="0"/>
              <a:t> </a:t>
            </a:r>
            <a:r>
              <a:rPr lang="it-IT" dirty="0" err="1"/>
              <a:t>ever</a:t>
            </a:r>
            <a:r>
              <a:rPr lang="it-IT" dirty="0"/>
              <a:t> </a:t>
            </a:r>
            <a:r>
              <a:rPr lang="it-IT" dirty="0" err="1"/>
              <a:t>retrieved</a:t>
            </a: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graphicFrame>
        <p:nvGraphicFramePr>
          <p:cNvPr id="4" name="Tabella 3">
            <a:extLst>
              <a:ext uri="{FF2B5EF4-FFF2-40B4-BE49-F238E27FC236}">
                <a16:creationId xmlns:a16="http://schemas.microsoft.com/office/drawing/2014/main" id="{CC3563F3-AE1F-A69E-6264-170FD20EF2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4921176"/>
              </p:ext>
            </p:extLst>
          </p:nvPr>
        </p:nvGraphicFramePr>
        <p:xfrm>
          <a:off x="1648708" y="2193795"/>
          <a:ext cx="4418775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5105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mantee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blue_whale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/>
                        <a:t>zebra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polar_bear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dolphin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C8684EFF-3B2D-AFE9-D28F-DBB85D8071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7877407"/>
              </p:ext>
            </p:extLst>
          </p:nvPr>
        </p:nvGraphicFramePr>
        <p:xfrm>
          <a:off x="6497336" y="2193795"/>
          <a:ext cx="4168331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24661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Mongoose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Rhinoceros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/>
                        <a:t>Opossum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Yak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Squirrel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sp>
        <p:nvSpPr>
          <p:cNvPr id="7" name="Rettangolo 6">
            <a:extLst>
              <a:ext uri="{FF2B5EF4-FFF2-40B4-BE49-F238E27FC236}">
                <a16:creationId xmlns:a16="http://schemas.microsoft.com/office/drawing/2014/main" id="{5EDDAFA9-E3FE-52E5-5BA3-9ED13E97D0C2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7581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75527B-DC25-1DE3-CBEB-7A973AD31E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28FAEDF3-D5BD-A133-01A7-C72172A5787F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FC5CF6F5-A6F1-E9A9-5F16-EF844ECBA45B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29A663D9-43C9-177A-2184-3333ADCD2D89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18D1A1C-89B3-C4EC-48C5-0C665B438E23}"/>
              </a:ext>
            </a:extLst>
          </p:cNvPr>
          <p:cNvSpPr txBox="1"/>
          <p:nvPr/>
        </p:nvSpPr>
        <p:spPr>
          <a:xfrm>
            <a:off x="1648708" y="309155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solidFill>
                  <a:srgbClr val="FF0000"/>
                </a:solidFill>
              </a:rPr>
              <a:t>Fine-</a:t>
            </a:r>
            <a:r>
              <a:rPr lang="it-IT" sz="4800" b="1" dirty="0" err="1">
                <a:solidFill>
                  <a:srgbClr val="FF0000"/>
                </a:solidFill>
              </a:rPr>
              <a:t>Tuned</a:t>
            </a:r>
            <a:r>
              <a:rPr lang="it-IT" sz="4800" b="1" dirty="0">
                <a:solidFill>
                  <a:srgbClr val="FF0000"/>
                </a:solidFill>
              </a:rPr>
              <a:t> Siamese Network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8FDAFA0-4466-354B-BF06-F3E5003963EC}"/>
              </a:ext>
            </a:extLst>
          </p:cNvPr>
          <p:cNvSpPr txBox="1"/>
          <p:nvPr/>
        </p:nvSpPr>
        <p:spPr>
          <a:xfrm>
            <a:off x="1993328" y="1124511"/>
            <a:ext cx="937571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Same </a:t>
            </a:r>
            <a:r>
              <a:rPr lang="it-IT" dirty="0" err="1"/>
              <a:t>structure</a:t>
            </a:r>
            <a:r>
              <a:rPr lang="it-IT" dirty="0"/>
              <a:t> of the Siamese Network (</a:t>
            </a:r>
            <a:r>
              <a:rPr lang="it-IT" b="1" dirty="0" err="1"/>
              <a:t>triplet</a:t>
            </a:r>
            <a:r>
              <a:rPr lang="it-IT" b="1" dirty="0"/>
              <a:t> </a:t>
            </a:r>
            <a:r>
              <a:rPr lang="it-IT" b="1" dirty="0" err="1"/>
              <a:t>loss</a:t>
            </a:r>
            <a:r>
              <a:rPr lang="it-IT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Encoder network: MobileNetV2</a:t>
            </a:r>
            <a:r>
              <a:rPr lang="it-IT" dirty="0"/>
              <a:t> with no </a:t>
            </a:r>
            <a:r>
              <a:rPr lang="it-IT" dirty="0" err="1"/>
              <a:t>freeze</a:t>
            </a:r>
            <a:r>
              <a:rPr lang="it-IT" dirty="0"/>
              <a:t> or </a:t>
            </a:r>
            <a:r>
              <a:rPr lang="it-IT" dirty="0" err="1"/>
              <a:t>added</a:t>
            </a:r>
            <a:r>
              <a:rPr lang="it-IT" dirty="0"/>
              <a:t> </a:t>
            </a:r>
            <a:r>
              <a:rPr lang="it-IT" dirty="0" err="1"/>
              <a:t>layer</a:t>
            </a:r>
            <a:endParaRPr lang="it-IT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Fine-tuning</a:t>
            </a:r>
            <a:r>
              <a:rPr lang="it-IT" dirty="0"/>
              <a:t> </a:t>
            </a:r>
            <a:r>
              <a:rPr lang="it-IT" dirty="0" err="1"/>
              <a:t>instead</a:t>
            </a:r>
            <a:r>
              <a:rPr lang="it-IT" dirty="0"/>
              <a:t> of training a bit model from scratch to </a:t>
            </a:r>
            <a:r>
              <a:rPr lang="it-IT" dirty="0" err="1"/>
              <a:t>have</a:t>
            </a:r>
            <a:r>
              <a:rPr lang="it-IT" dirty="0"/>
              <a:t> a «hot start»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Much </a:t>
            </a:r>
            <a:r>
              <a:rPr lang="it-IT" dirty="0" err="1"/>
              <a:t>better</a:t>
            </a:r>
            <a:r>
              <a:rPr lang="it-IT" dirty="0"/>
              <a:t> learning </a:t>
            </a:r>
            <a:r>
              <a:rPr lang="it-IT" dirty="0" err="1"/>
              <a:t>process</a:t>
            </a:r>
            <a:endParaRPr lang="it-IT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F5AB1A24-0A36-4899-5D21-636F9ABCF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369" y="2079210"/>
            <a:ext cx="5499262" cy="3576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5A3BC039-8B58-4083-E336-5A183332059A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73344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453B68-5508-B7E8-51CC-A0C3A481D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5F0E97A3-F6BA-0643-42AD-85BFB70EF194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CFB70B4F-D728-0D0F-DB84-177B4FAF1C73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6681B1D1-01C0-DE2A-4BB4-0E37020861A9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30C481B-0CA5-0297-5C67-4344020BFB1F}"/>
              </a:ext>
            </a:extLst>
          </p:cNvPr>
          <p:cNvSpPr txBox="1"/>
          <p:nvPr/>
        </p:nvSpPr>
        <p:spPr>
          <a:xfrm>
            <a:off x="1648708" y="309155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solidFill>
                  <a:srgbClr val="FF0000"/>
                </a:solidFill>
              </a:rPr>
              <a:t>FT Siamese Network: Evaluation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22D82BF-2ADB-D431-EC1F-0A5FB15DE007}"/>
              </a:ext>
            </a:extLst>
          </p:cNvPr>
          <p:cNvSpPr txBox="1"/>
          <p:nvPr/>
        </p:nvSpPr>
        <p:spPr>
          <a:xfrm>
            <a:off x="1993328" y="1124511"/>
            <a:ext cx="937571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Performance </a:t>
            </a:r>
            <a:r>
              <a:rPr lang="it-IT" dirty="0" err="1"/>
              <a:t>slightly</a:t>
            </a:r>
            <a:r>
              <a:rPr lang="it-IT" dirty="0"/>
              <a:t> </a:t>
            </a:r>
            <a:r>
              <a:rPr lang="it-IT" dirty="0" err="1"/>
              <a:t>lower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the first </a:t>
            </a:r>
            <a:r>
              <a:rPr lang="it-IT" dirty="0" err="1"/>
              <a:t>method</a:t>
            </a:r>
            <a:r>
              <a:rPr lang="it-IT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 err="1"/>
              <a:t>Accuracy</a:t>
            </a:r>
            <a:r>
              <a:rPr lang="it-IT" dirty="0"/>
              <a:t>: 83,80% (</a:t>
            </a:r>
            <a:r>
              <a:rPr lang="it-IT" dirty="0" err="1"/>
              <a:t>was</a:t>
            </a:r>
            <a:r>
              <a:rPr lang="it-IT" dirty="0"/>
              <a:t> 86,20%)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ANMRR</a:t>
            </a:r>
            <a:r>
              <a:rPr lang="it-IT" dirty="0"/>
              <a:t>: 0.40 (</a:t>
            </a:r>
            <a:r>
              <a:rPr lang="it-IT" dirty="0" err="1"/>
              <a:t>was</a:t>
            </a:r>
            <a:r>
              <a:rPr lang="it-IT" dirty="0"/>
              <a:t> 0.39)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Very</a:t>
            </a:r>
            <a:r>
              <a:rPr lang="it-IT" dirty="0"/>
              <a:t> </a:t>
            </a:r>
            <a:r>
              <a:rPr lang="it-IT" dirty="0" err="1"/>
              <a:t>similar</a:t>
            </a:r>
            <a:r>
              <a:rPr lang="it-IT" dirty="0"/>
              <a:t> on the top classes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Slightly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on the </a:t>
            </a:r>
            <a:r>
              <a:rPr lang="it-IT" dirty="0" err="1"/>
              <a:t>worst</a:t>
            </a:r>
            <a:r>
              <a:rPr lang="it-IT" dirty="0"/>
              <a:t> classes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D1C693D0-E09A-9A46-264F-22AC69D0C742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BB7B8F52-C930-37D5-3CD6-C5321E79A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709566"/>
              </p:ext>
            </p:extLst>
          </p:nvPr>
        </p:nvGraphicFramePr>
        <p:xfrm>
          <a:off x="1577001" y="2239768"/>
          <a:ext cx="4418775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5105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red_panda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snow_leopard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 err="1"/>
                        <a:t>porcupine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orangutan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zebra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946965E1-E039-1BBC-A936-1CF7ADD5B8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4083591"/>
              </p:ext>
            </p:extLst>
          </p:nvPr>
        </p:nvGraphicFramePr>
        <p:xfrm>
          <a:off x="6466811" y="2239767"/>
          <a:ext cx="4182238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38568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seal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sea_lion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/>
                        <a:t>yak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blue_whale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alpaca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22444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697699-6B9D-6E43-B26C-CCFB4C58BF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4A8D86A8-88FA-B46D-4C55-79E8527661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5400000" flipH="1" flipV="1">
            <a:off x="-6416137" y="-3191950"/>
            <a:ext cx="15411451" cy="217953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66855082-E0DD-7C74-5296-FC2EAE4304DD}"/>
              </a:ext>
            </a:extLst>
          </p:cNvPr>
          <p:cNvSpPr txBox="1"/>
          <p:nvPr/>
        </p:nvSpPr>
        <p:spPr>
          <a:xfrm>
            <a:off x="2174034" y="1380580"/>
            <a:ext cx="930267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8800" b="1" dirty="0" err="1">
                <a:solidFill>
                  <a:schemeClr val="bg1"/>
                </a:solidFill>
              </a:rPr>
              <a:t>Comparison</a:t>
            </a:r>
            <a:r>
              <a:rPr lang="it-IT" sz="8800" b="1" dirty="0">
                <a:solidFill>
                  <a:schemeClr val="bg1"/>
                </a:solidFill>
              </a:rPr>
              <a:t> and Combination</a:t>
            </a:r>
          </a:p>
          <a:p>
            <a:pPr algn="r"/>
            <a:endParaRPr lang="it-IT" sz="8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07233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B28956-EC35-F241-EBC8-A19D2E8B49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210CC9FD-952F-D211-4D9B-0F2AAABA9F60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B7EA964E-4C02-ED56-8394-ECBD3A9732D9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923503D-993E-9E22-FFFE-0D6F6B10641B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4A842FC-F236-9A09-AF58-B3BC033CC673}"/>
              </a:ext>
            </a:extLst>
          </p:cNvPr>
          <p:cNvSpPr txBox="1"/>
          <p:nvPr/>
        </p:nvSpPr>
        <p:spPr>
          <a:xfrm>
            <a:off x="1648707" y="309155"/>
            <a:ext cx="9590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 err="1">
                <a:solidFill>
                  <a:srgbClr val="FF0000"/>
                </a:solidFill>
              </a:rPr>
              <a:t>Comparing</a:t>
            </a:r>
            <a:r>
              <a:rPr lang="it-IT" sz="4800" b="1" dirty="0">
                <a:solidFill>
                  <a:srgbClr val="FF0000"/>
                </a:solidFill>
              </a:rPr>
              <a:t> the two best </a:t>
            </a:r>
            <a:r>
              <a:rPr lang="it-IT" sz="4800" b="1" dirty="0" err="1">
                <a:solidFill>
                  <a:srgbClr val="FF0000"/>
                </a:solidFill>
              </a:rPr>
              <a:t>methods</a:t>
            </a:r>
            <a:endParaRPr lang="it-IT" sz="4800" b="1" dirty="0">
              <a:solidFill>
                <a:srgbClr val="FF0000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01A9605-F458-77C8-DD08-BE8240CAFEEA}"/>
              </a:ext>
            </a:extLst>
          </p:cNvPr>
          <p:cNvSpPr txBox="1"/>
          <p:nvPr/>
        </p:nvSpPr>
        <p:spPr>
          <a:xfrm>
            <a:off x="1993328" y="1124511"/>
            <a:ext cx="937571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Comparison</a:t>
            </a:r>
            <a:r>
              <a:rPr lang="it-IT" dirty="0"/>
              <a:t> </a:t>
            </a:r>
            <a:r>
              <a:rPr lang="it-IT" dirty="0" err="1"/>
              <a:t>dataframe</a:t>
            </a:r>
            <a:r>
              <a:rPr lang="it-IT" dirty="0"/>
              <a:t> created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F1-Score delta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dirty="0" err="1"/>
              <a:t>Sorted</a:t>
            </a:r>
            <a:r>
              <a:rPr lang="it-IT" dirty="0"/>
              <a:t> by delta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The delta </a:t>
            </a:r>
            <a:r>
              <a:rPr lang="it-IT" dirty="0" err="1"/>
              <a:t>almost</a:t>
            </a:r>
            <a:r>
              <a:rPr lang="it-IT" dirty="0"/>
              <a:t> </a:t>
            </a:r>
            <a:r>
              <a:rPr lang="it-IT" dirty="0" err="1"/>
              <a:t>always</a:t>
            </a:r>
            <a:r>
              <a:rPr lang="it-IT" dirty="0"/>
              <a:t> </a:t>
            </a:r>
            <a:r>
              <a:rPr lang="it-IT" dirty="0" err="1"/>
              <a:t>favors</a:t>
            </a:r>
            <a:r>
              <a:rPr lang="it-IT" dirty="0"/>
              <a:t> the first </a:t>
            </a:r>
            <a:r>
              <a:rPr lang="it-IT" dirty="0" err="1"/>
              <a:t>method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Few</a:t>
            </a:r>
            <a:r>
              <a:rPr lang="it-IT" dirty="0"/>
              <a:t> classes favor the second </a:t>
            </a:r>
            <a:r>
              <a:rPr lang="it-IT" dirty="0" err="1"/>
              <a:t>method</a:t>
            </a:r>
            <a:r>
              <a:rPr lang="it-IT" dirty="0"/>
              <a:t> </a:t>
            </a:r>
            <a:r>
              <a:rPr lang="it-IT" dirty="0" err="1"/>
              <a:t>slightly</a:t>
            </a: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DC8BF42-76E6-B979-3C5C-084DBCFFAC13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0BF05680-8469-7062-7615-436E9F8DFA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607831"/>
              </p:ext>
            </p:extLst>
          </p:nvPr>
        </p:nvGraphicFramePr>
        <p:xfrm>
          <a:off x="1612329" y="2309779"/>
          <a:ext cx="4010788" cy="201168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73455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155129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1155129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727075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1092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Delta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/>
                        <a:t>alpaca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 err="1"/>
                        <a:t>camel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r>
                        <a:rPr lang="it-IT" sz="1600" dirty="0" err="1"/>
                        <a:t>tapir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 err="1"/>
                        <a:t>horse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sea_lion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graphicFrame>
        <p:nvGraphicFramePr>
          <p:cNvPr id="2" name="Tabella 1">
            <a:extLst>
              <a:ext uri="{FF2B5EF4-FFF2-40B4-BE49-F238E27FC236}">
                <a16:creationId xmlns:a16="http://schemas.microsoft.com/office/drawing/2014/main" id="{1B238882-14B3-9431-742E-CE5C7D95FF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2156274"/>
              </p:ext>
            </p:extLst>
          </p:nvPr>
        </p:nvGraphicFramePr>
        <p:xfrm>
          <a:off x="6047780" y="2309779"/>
          <a:ext cx="4757294" cy="201168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719961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155129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1155129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727075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1092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Delta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 err="1"/>
                        <a:t>highland_cattle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-0.05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 err="1"/>
                        <a:t>walrus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-0.02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r>
                        <a:rPr lang="it-IT" sz="1600" dirty="0" err="1"/>
                        <a:t>vampire_bat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-0.02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 err="1"/>
                        <a:t>vicuna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-0.02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 err="1"/>
                        <a:t>african_elephant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-0.02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17485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6F034D-C598-1107-3701-C4FAF7F4AF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7E4B2D9D-7BA5-AABA-69AC-584378D7D488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E60B188D-4E9D-C676-70A9-BB362EA8135A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A4F7345F-1357-4922-7FD3-5F2CE01203D7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AD85D12-1DAA-8674-E780-0F2672DD3A04}"/>
              </a:ext>
            </a:extLst>
          </p:cNvPr>
          <p:cNvSpPr txBox="1"/>
          <p:nvPr/>
        </p:nvSpPr>
        <p:spPr>
          <a:xfrm>
            <a:off x="1648707" y="309155"/>
            <a:ext cx="9590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 err="1">
                <a:solidFill>
                  <a:srgbClr val="FF0000"/>
                </a:solidFill>
              </a:rPr>
              <a:t>Combining</a:t>
            </a:r>
            <a:r>
              <a:rPr lang="it-IT" sz="4800" b="1" dirty="0">
                <a:solidFill>
                  <a:srgbClr val="FF0000"/>
                </a:solidFill>
              </a:rPr>
              <a:t> the two best </a:t>
            </a:r>
            <a:r>
              <a:rPr lang="it-IT" sz="4800" b="1" dirty="0" err="1">
                <a:solidFill>
                  <a:srgbClr val="FF0000"/>
                </a:solidFill>
              </a:rPr>
              <a:t>methods</a:t>
            </a:r>
            <a:endParaRPr lang="it-IT" sz="4800" b="1" dirty="0">
              <a:solidFill>
                <a:srgbClr val="FF0000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DE7770E-B04C-0587-4846-AE2173FC8F62}"/>
              </a:ext>
            </a:extLst>
          </p:cNvPr>
          <p:cNvSpPr txBox="1"/>
          <p:nvPr/>
        </p:nvSpPr>
        <p:spPr>
          <a:xfrm>
            <a:off x="1993328" y="1124511"/>
            <a:ext cx="937571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Attempt</a:t>
            </a:r>
            <a:r>
              <a:rPr lang="it-IT" dirty="0"/>
              <a:t> to </a:t>
            </a:r>
            <a:r>
              <a:rPr lang="it-IT" dirty="0" err="1"/>
              <a:t>improve</a:t>
            </a:r>
            <a:r>
              <a:rPr lang="it-IT" dirty="0"/>
              <a:t> the performance by </a:t>
            </a:r>
            <a:r>
              <a:rPr lang="it-IT" b="1" dirty="0" err="1"/>
              <a:t>combining</a:t>
            </a:r>
            <a:r>
              <a:rPr lang="it-IT" b="1" dirty="0"/>
              <a:t> the two best </a:t>
            </a:r>
            <a:r>
              <a:rPr lang="it-IT" b="1" dirty="0" err="1"/>
              <a:t>methods</a:t>
            </a:r>
            <a:endParaRPr lang="it-IT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 err="1"/>
              <a:t>Normalize</a:t>
            </a:r>
            <a:r>
              <a:rPr lang="it-IT" dirty="0"/>
              <a:t> </a:t>
            </a:r>
            <a:r>
              <a:rPr lang="it-IT" dirty="0" err="1"/>
              <a:t>each</a:t>
            </a:r>
            <a:r>
              <a:rPr lang="it-IT" dirty="0"/>
              <a:t> array of feature arrays </a:t>
            </a:r>
            <a:r>
              <a:rPr lang="it-IT" dirty="0" err="1"/>
              <a:t>between</a:t>
            </a:r>
            <a:r>
              <a:rPr lang="it-IT" dirty="0"/>
              <a:t> 0 and 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Concatenate</a:t>
            </a:r>
            <a:r>
              <a:rPr lang="it-IT" dirty="0"/>
              <a:t>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corresponding</a:t>
            </a:r>
            <a:r>
              <a:rPr lang="it-IT" dirty="0"/>
              <a:t> feature array (</a:t>
            </a:r>
            <a:r>
              <a:rPr lang="it-IT" dirty="0" err="1"/>
              <a:t>now</a:t>
            </a:r>
            <a:r>
              <a:rPr lang="it-IT" dirty="0"/>
              <a:t> </a:t>
            </a:r>
            <a:r>
              <a:rPr lang="it-IT" dirty="0" err="1"/>
              <a:t>twice</a:t>
            </a:r>
            <a:r>
              <a:rPr lang="it-IT" dirty="0"/>
              <a:t> the size)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 err="1"/>
              <a:t>Define</a:t>
            </a:r>
            <a:r>
              <a:rPr lang="it-IT" dirty="0"/>
              <a:t> a new KD-Tree with the new feature arrays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Test the KD-Tree with k=3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 err="1"/>
              <a:t>Accuracy</a:t>
            </a:r>
            <a:r>
              <a:rPr lang="it-IT" dirty="0"/>
              <a:t>: 94,14%		&lt;-- </a:t>
            </a:r>
            <a:r>
              <a:rPr lang="it-IT" dirty="0" err="1"/>
              <a:t>was</a:t>
            </a:r>
            <a:r>
              <a:rPr lang="it-IT" dirty="0"/>
              <a:t> 86,20%	and	83,80%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ANMRR</a:t>
            </a:r>
            <a:r>
              <a:rPr lang="it-IT" dirty="0"/>
              <a:t>: 0.37		&lt;-- </a:t>
            </a:r>
            <a:r>
              <a:rPr lang="it-IT" dirty="0" err="1"/>
              <a:t>was</a:t>
            </a:r>
            <a:r>
              <a:rPr lang="it-IT" dirty="0"/>
              <a:t> 0.39	and	0.40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dirty="0"/>
              <a:t>Big performance </a:t>
            </a:r>
            <a:r>
              <a:rPr lang="it-IT" dirty="0" err="1"/>
              <a:t>increase</a:t>
            </a: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Some classes are </a:t>
            </a:r>
            <a:r>
              <a:rPr lang="it-IT" b="1" dirty="0" err="1"/>
              <a:t>perfectly</a:t>
            </a:r>
            <a:r>
              <a:rPr lang="it-IT" b="1" dirty="0"/>
              <a:t> </a:t>
            </a:r>
            <a:r>
              <a:rPr lang="it-IT" b="1" dirty="0" err="1"/>
              <a:t>retrieved</a:t>
            </a:r>
            <a:endParaRPr lang="it-IT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Very</a:t>
            </a:r>
            <a:r>
              <a:rPr lang="it-IT" b="1" dirty="0"/>
              <a:t> </a:t>
            </a:r>
            <a:r>
              <a:rPr lang="it-IT" b="1" dirty="0" err="1"/>
              <a:t>few</a:t>
            </a:r>
            <a:r>
              <a:rPr lang="it-IT" b="1" dirty="0"/>
              <a:t> </a:t>
            </a:r>
            <a:r>
              <a:rPr lang="it-IT" dirty="0"/>
              <a:t>classes with F1-Score </a:t>
            </a:r>
            <a:r>
              <a:rPr lang="it-IT" b="1" dirty="0"/>
              <a:t>&lt; 90%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835ACDC3-DB4C-B5C9-147A-3F900AF5915E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CA3500C8-8020-F90A-04FD-C9F8EE3D72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1296056"/>
              </p:ext>
            </p:extLst>
          </p:nvPr>
        </p:nvGraphicFramePr>
        <p:xfrm>
          <a:off x="1648708" y="3817320"/>
          <a:ext cx="4418775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5105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snow_leopard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red_panda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/>
                        <a:t>orangutan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jackal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armadillo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F72B4B21-6521-84F4-7F6F-4D1E9AF9D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443905"/>
              </p:ext>
            </p:extLst>
          </p:nvPr>
        </p:nvGraphicFramePr>
        <p:xfrm>
          <a:off x="6497336" y="3817320"/>
          <a:ext cx="4168331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24661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sea_lion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seal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/>
                        <a:t>yak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walrus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vicuna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06815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C709A1-1B90-90D9-A051-E2312A8B6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36E02429-F50F-01A5-31D5-F5EFBB94225D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417FE041-AF5F-9538-69EC-3ED258CAE4D0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6A087353-E08E-5214-4436-2A800273F6B3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CB73C5A-A591-A4BF-EC27-84BFFE8683EC}"/>
              </a:ext>
            </a:extLst>
          </p:cNvPr>
          <p:cNvSpPr txBox="1"/>
          <p:nvPr/>
        </p:nvSpPr>
        <p:spPr>
          <a:xfrm>
            <a:off x="1648707" y="309155"/>
            <a:ext cx="9590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 err="1">
                <a:solidFill>
                  <a:srgbClr val="FF0000"/>
                </a:solidFill>
              </a:rPr>
              <a:t>Evaluating</a:t>
            </a:r>
            <a:r>
              <a:rPr lang="it-IT" sz="4800" b="1" dirty="0">
                <a:solidFill>
                  <a:srgbClr val="FF0000"/>
                </a:solidFill>
              </a:rPr>
              <a:t> the Combination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07677F2-E41E-E6F9-9FF9-297304F19CDE}"/>
              </a:ext>
            </a:extLst>
          </p:cNvPr>
          <p:cNvSpPr txBox="1"/>
          <p:nvPr/>
        </p:nvSpPr>
        <p:spPr>
          <a:xfrm>
            <a:off x="1993328" y="1385469"/>
            <a:ext cx="42418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Testing the </a:t>
            </a:r>
            <a:r>
              <a:rPr lang="it-IT" sz="1600" b="1" dirty="0" err="1"/>
              <a:t>worst</a:t>
            </a:r>
            <a:r>
              <a:rPr lang="it-IT" sz="1600" b="1" dirty="0"/>
              <a:t> class </a:t>
            </a:r>
            <a:r>
              <a:rPr lang="it-IT" sz="1600" dirty="0"/>
              <a:t>(</a:t>
            </a:r>
            <a:r>
              <a:rPr lang="it-IT" sz="1600" dirty="0" err="1"/>
              <a:t>sea_lion</a:t>
            </a:r>
            <a:r>
              <a:rPr lang="it-IT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b="1" dirty="0"/>
              <a:t>F1-Score</a:t>
            </a:r>
            <a:r>
              <a:rPr lang="it-IT" sz="1600" dirty="0"/>
              <a:t>: 0.66 (</a:t>
            </a:r>
            <a:r>
              <a:rPr lang="it-IT" sz="1600" dirty="0" err="1"/>
              <a:t>worst</a:t>
            </a:r>
            <a:r>
              <a:rPr lang="it-IT" sz="1600" dirty="0"/>
              <a:t> class </a:t>
            </a:r>
            <a:r>
              <a:rPr lang="it-IT" sz="1600" dirty="0" err="1"/>
              <a:t>was</a:t>
            </a:r>
            <a:r>
              <a:rPr lang="it-IT" sz="1600" dirty="0"/>
              <a:t> 0.55)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b="1" dirty="0"/>
              <a:t>Class-</a:t>
            </a:r>
            <a:r>
              <a:rPr lang="it-IT" sz="1600" b="1" dirty="0" err="1"/>
              <a:t>specific</a:t>
            </a:r>
            <a:r>
              <a:rPr lang="it-IT" sz="1600" b="1" dirty="0"/>
              <a:t> ANMRR </a:t>
            </a:r>
            <a:r>
              <a:rPr lang="it-IT" sz="1600" dirty="0"/>
              <a:t>(5 test images, 3 </a:t>
            </a:r>
            <a:r>
              <a:rPr lang="it-IT" sz="1600" dirty="0" err="1"/>
              <a:t>retrieved</a:t>
            </a:r>
            <a:r>
              <a:rPr lang="it-IT" sz="1600" dirty="0"/>
              <a:t> images </a:t>
            </a:r>
            <a:r>
              <a:rPr lang="it-IT" sz="1600" dirty="0" err="1"/>
              <a:t>each</a:t>
            </a:r>
            <a:r>
              <a:rPr lang="it-IT" sz="1600" dirty="0"/>
              <a:t>): 0.44 (</a:t>
            </a:r>
            <a:r>
              <a:rPr lang="it-IT" sz="1600" dirty="0" err="1"/>
              <a:t>was</a:t>
            </a:r>
            <a:r>
              <a:rPr lang="it-IT" sz="1600" dirty="0"/>
              <a:t> 0.47)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Still </a:t>
            </a:r>
            <a:r>
              <a:rPr lang="it-IT" sz="1600" b="1" dirty="0" err="1"/>
              <a:t>struggling</a:t>
            </a:r>
            <a:r>
              <a:rPr lang="it-IT" sz="1600" dirty="0"/>
              <a:t> because of the high </a:t>
            </a:r>
            <a:r>
              <a:rPr lang="it-IT" sz="1600" dirty="0" err="1"/>
              <a:t>similarity</a:t>
            </a:r>
            <a:r>
              <a:rPr lang="it-IT" sz="1600" dirty="0"/>
              <a:t> with </a:t>
            </a:r>
            <a:r>
              <a:rPr lang="it-IT" sz="1600" dirty="0" err="1"/>
              <a:t>other</a:t>
            </a:r>
            <a:r>
              <a:rPr lang="it-IT" sz="1600" dirty="0"/>
              <a:t> classes like </a:t>
            </a:r>
            <a:r>
              <a:rPr lang="it-IT" sz="1600" i="1" dirty="0" err="1"/>
              <a:t>seal</a:t>
            </a:r>
            <a:endParaRPr lang="it-IT" sz="1600" i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But </a:t>
            </a:r>
            <a:r>
              <a:rPr lang="it-IT" sz="1600" b="1" dirty="0" err="1"/>
              <a:t>better</a:t>
            </a:r>
            <a:r>
              <a:rPr lang="it-IT" sz="1600" b="1" dirty="0"/>
              <a:t> performance </a:t>
            </a:r>
            <a:r>
              <a:rPr lang="it-IT" sz="1600" dirty="0" err="1"/>
              <a:t>than</a:t>
            </a:r>
            <a:r>
              <a:rPr lang="it-IT" sz="1600" dirty="0"/>
              <a:t> </a:t>
            </a:r>
            <a:r>
              <a:rPr lang="it-IT" sz="1600" dirty="0" err="1"/>
              <a:t>before</a:t>
            </a:r>
            <a:endParaRPr lang="it-IT" sz="160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4895C254-7B58-2F33-CA02-AEE1D4D6EEC9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DDE9D05E-295C-0FFA-35FF-AFD2FF0DD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3796" y="1056177"/>
            <a:ext cx="4394272" cy="5717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98546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E0D0A1-BC85-8164-8467-F3F51E20C0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5E1803D8-BA57-B867-3751-1D9156C35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5400000" flipH="1" flipV="1">
            <a:off x="-6416137" y="-3191950"/>
            <a:ext cx="15411451" cy="217953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E64A1239-A8E3-1D4D-1654-C54C5DA43CEA}"/>
              </a:ext>
            </a:extLst>
          </p:cNvPr>
          <p:cNvSpPr txBox="1"/>
          <p:nvPr/>
        </p:nvSpPr>
        <p:spPr>
          <a:xfrm>
            <a:off x="2174034" y="1380580"/>
            <a:ext cx="930267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8800" b="1" dirty="0" err="1">
                <a:solidFill>
                  <a:schemeClr val="bg1"/>
                </a:solidFill>
              </a:rPr>
              <a:t>Relevance</a:t>
            </a:r>
            <a:r>
              <a:rPr lang="it-IT" sz="8800" b="1" dirty="0">
                <a:solidFill>
                  <a:schemeClr val="bg1"/>
                </a:solidFill>
              </a:rPr>
              <a:t> Feedback</a:t>
            </a:r>
          </a:p>
          <a:p>
            <a:pPr algn="r"/>
            <a:endParaRPr lang="it-IT" sz="8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8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A1FF64-0F12-0E40-0C2A-5271CD0DA1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CB1D8E22-40C3-B9E3-3415-6DB96BD34616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5F9E64CC-C757-89C4-BAB8-34EE2E4E4DE7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FA4D31CE-9AF4-A4B5-427A-15C18A39BF3B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9887076-88D8-80E1-3132-019377385FD1}"/>
              </a:ext>
            </a:extLst>
          </p:cNvPr>
          <p:cNvSpPr txBox="1"/>
          <p:nvPr/>
        </p:nvSpPr>
        <p:spPr>
          <a:xfrm>
            <a:off x="1648707" y="309155"/>
            <a:ext cx="9590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 err="1">
                <a:solidFill>
                  <a:srgbClr val="FF0000"/>
                </a:solidFill>
              </a:rPr>
              <a:t>Relevance</a:t>
            </a:r>
            <a:r>
              <a:rPr lang="it-IT" sz="4800" b="1" dirty="0">
                <a:solidFill>
                  <a:srgbClr val="FF0000"/>
                </a:solidFill>
              </a:rPr>
              <a:t> Feedback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85C728A-A9E8-B6D9-4E0B-89BC23D94CF1}"/>
              </a:ext>
            </a:extLst>
          </p:cNvPr>
          <p:cNvSpPr txBox="1"/>
          <p:nvPr/>
        </p:nvSpPr>
        <p:spPr>
          <a:xfrm>
            <a:off x="1993327" y="1264170"/>
            <a:ext cx="829134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 err="1"/>
              <a:t>Relevance</a:t>
            </a:r>
            <a:r>
              <a:rPr lang="it-IT" sz="1600" b="1" dirty="0"/>
              <a:t> feedback </a:t>
            </a:r>
            <a:r>
              <a:rPr lang="it-IT" sz="1600" dirty="0"/>
              <a:t>to </a:t>
            </a:r>
            <a:r>
              <a:rPr lang="it-IT" sz="1600" dirty="0" err="1"/>
              <a:t>improve</a:t>
            </a:r>
            <a:r>
              <a:rPr lang="it-IT" sz="1600" dirty="0"/>
              <a:t> the performance of the </a:t>
            </a:r>
            <a:r>
              <a:rPr lang="it-IT" sz="1600" dirty="0" err="1"/>
              <a:t>worst</a:t>
            </a:r>
            <a:r>
              <a:rPr lang="it-IT" sz="1600" dirty="0"/>
              <a:t> class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Returning</a:t>
            </a:r>
            <a:r>
              <a:rPr lang="it-IT" sz="1600" dirty="0"/>
              <a:t> 10 images from the class «</a:t>
            </a:r>
            <a:r>
              <a:rPr lang="it-IT" sz="1600" i="1" dirty="0" err="1"/>
              <a:t>sea_lion</a:t>
            </a:r>
            <a:r>
              <a:rPr lang="it-IT" sz="1600" dirty="0"/>
              <a:t>»: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Only</a:t>
            </a:r>
            <a:r>
              <a:rPr lang="it-IT" sz="1600" dirty="0"/>
              <a:t> 5 of </a:t>
            </a:r>
            <a:r>
              <a:rPr lang="it-IT" sz="1600" dirty="0" err="1"/>
              <a:t>them</a:t>
            </a:r>
            <a:r>
              <a:rPr lang="it-IT" sz="1600" dirty="0"/>
              <a:t> are from the </a:t>
            </a:r>
            <a:r>
              <a:rPr lang="it-IT" sz="1600" dirty="0" err="1"/>
              <a:t>correct</a:t>
            </a:r>
            <a:r>
              <a:rPr lang="it-IT" sz="1600" dirty="0"/>
              <a:t> class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Manually</a:t>
            </a:r>
            <a:r>
              <a:rPr lang="it-IT" sz="1600" dirty="0"/>
              <a:t> flag </a:t>
            </a:r>
            <a:r>
              <a:rPr lang="it-IT" sz="1600" dirty="0" err="1"/>
              <a:t>each</a:t>
            </a:r>
            <a:r>
              <a:rPr lang="it-IT" sz="1600" dirty="0"/>
              <a:t> </a:t>
            </a:r>
            <a:r>
              <a:rPr lang="it-IT" sz="1600" b="1" dirty="0" err="1"/>
              <a:t>relevant</a:t>
            </a:r>
            <a:r>
              <a:rPr lang="it-IT" sz="1600" dirty="0"/>
              <a:t> (1, 3, 4, 5, 7) and </a:t>
            </a:r>
            <a:r>
              <a:rPr lang="it-IT" sz="1600" b="1" dirty="0" err="1"/>
              <a:t>irrelavant</a:t>
            </a:r>
            <a:r>
              <a:rPr lang="it-IT" sz="1600" dirty="0"/>
              <a:t> (0, 2, 6, 8, 9) image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Use the </a:t>
            </a:r>
            <a:r>
              <a:rPr lang="it-IT" sz="1600" b="1" dirty="0"/>
              <a:t>Rocchio </a:t>
            </a:r>
            <a:r>
              <a:rPr lang="it-IT" sz="1600" b="1" dirty="0" err="1"/>
              <a:t>Algorithm</a:t>
            </a:r>
            <a:r>
              <a:rPr lang="it-IT" sz="1600" b="1" dirty="0"/>
              <a:t> </a:t>
            </a:r>
            <a:r>
              <a:rPr lang="it-IT" sz="1600" dirty="0"/>
              <a:t>to </a:t>
            </a:r>
            <a:r>
              <a:rPr lang="it-IT" sz="1600" dirty="0" err="1"/>
              <a:t>calculate</a:t>
            </a:r>
            <a:r>
              <a:rPr lang="it-IT" sz="1600" dirty="0"/>
              <a:t> the new query: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Query = alpha * </a:t>
            </a:r>
            <a:r>
              <a:rPr lang="it-IT" sz="1600" dirty="0" err="1"/>
              <a:t>original_query</a:t>
            </a:r>
            <a:r>
              <a:rPr lang="it-IT" sz="1600" dirty="0"/>
              <a:t> + beta * </a:t>
            </a:r>
            <a:r>
              <a:rPr lang="it-IT" sz="1600" dirty="0" err="1"/>
              <a:t>relevant_mean</a:t>
            </a:r>
            <a:r>
              <a:rPr lang="it-IT" sz="1600" dirty="0"/>
              <a:t> – gamma * </a:t>
            </a:r>
            <a:r>
              <a:rPr lang="it-IT" sz="1600" dirty="0" err="1"/>
              <a:t>irrelevant_mean</a:t>
            </a: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with alpha=1, beta=0.75, gamma=0.15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The new query </a:t>
            </a:r>
            <a:r>
              <a:rPr lang="it-IT" sz="1600" dirty="0" err="1"/>
              <a:t>returns</a:t>
            </a:r>
            <a:r>
              <a:rPr lang="it-IT" sz="1600" dirty="0"/>
              <a:t> all </a:t>
            </a:r>
            <a:r>
              <a:rPr lang="it-IT" sz="1600" dirty="0" err="1"/>
              <a:t>correct</a:t>
            </a:r>
            <a:r>
              <a:rPr lang="it-IT" sz="1600" dirty="0"/>
              <a:t> images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944925A3-000D-9471-26A5-2595AA1CB1EA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D265CE83-36F7-CD11-F950-E9A64E8B67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015" y="1967043"/>
            <a:ext cx="11541967" cy="1089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>
            <a:extLst>
              <a:ext uri="{FF2B5EF4-FFF2-40B4-BE49-F238E27FC236}">
                <a16:creationId xmlns:a16="http://schemas.microsoft.com/office/drawing/2014/main" id="{444A2E2E-4EDB-096E-32C3-F269FEC06F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17" y="5309641"/>
            <a:ext cx="11541966" cy="1089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09339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D12B06-E5A2-6C66-DEA3-60E5CD6BD6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1838EEAA-A246-BF89-A464-2AEA3C7764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5400000" flipH="1" flipV="1">
            <a:off x="-6416137" y="-3191950"/>
            <a:ext cx="15411451" cy="217953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338EAC3D-8255-EC78-2FFD-902FDCA1E433}"/>
              </a:ext>
            </a:extLst>
          </p:cNvPr>
          <p:cNvSpPr txBox="1"/>
          <p:nvPr/>
        </p:nvSpPr>
        <p:spPr>
          <a:xfrm>
            <a:off x="2174034" y="1380580"/>
            <a:ext cx="930267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8800" b="1" dirty="0">
                <a:solidFill>
                  <a:schemeClr val="bg1"/>
                </a:solidFill>
              </a:rPr>
              <a:t>Thanks for </a:t>
            </a:r>
            <a:r>
              <a:rPr lang="it-IT" sz="8800" b="1" dirty="0" err="1">
                <a:solidFill>
                  <a:schemeClr val="bg1"/>
                </a:solidFill>
              </a:rPr>
              <a:t>your</a:t>
            </a:r>
            <a:r>
              <a:rPr lang="it-IT" sz="8800" b="1" dirty="0">
                <a:solidFill>
                  <a:schemeClr val="bg1"/>
                </a:solidFill>
              </a:rPr>
              <a:t> </a:t>
            </a:r>
            <a:r>
              <a:rPr lang="it-IT" sz="8800" b="1" dirty="0" err="1">
                <a:solidFill>
                  <a:schemeClr val="bg1"/>
                </a:solidFill>
              </a:rPr>
              <a:t>attention</a:t>
            </a:r>
            <a:endParaRPr lang="it-IT" sz="8800" b="1" dirty="0">
              <a:solidFill>
                <a:schemeClr val="bg1"/>
              </a:solidFill>
            </a:endParaRPr>
          </a:p>
          <a:p>
            <a:pPr algn="r"/>
            <a:endParaRPr lang="it-IT" sz="8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2645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0F0F9F-4B80-AA46-9422-BA52436E76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58FB0EDD-9874-6D0E-89F5-AA41F872EE35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24315140-1779-7BB0-F959-1BA47A52CB86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6B59C720-6A46-6A35-0D32-844B1C7BEF2C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1C49F765-ADD4-C06B-6EDF-42135BA4BDC4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B853A9B-DE78-61D1-9556-C32BEDBA4636}"/>
              </a:ext>
            </a:extLst>
          </p:cNvPr>
          <p:cNvSpPr txBox="1"/>
          <p:nvPr/>
        </p:nvSpPr>
        <p:spPr>
          <a:xfrm>
            <a:off x="1648708" y="309155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solidFill>
                  <a:srgbClr val="FF0000"/>
                </a:solidFill>
              </a:rPr>
              <a:t>Dataset </a:t>
            </a:r>
            <a:r>
              <a:rPr lang="it-IT" sz="4800" b="1" dirty="0" err="1">
                <a:solidFill>
                  <a:srgbClr val="FF0000"/>
                </a:solidFill>
              </a:rPr>
              <a:t>Description</a:t>
            </a:r>
            <a:endParaRPr lang="it-IT" sz="4800" b="1" dirty="0">
              <a:solidFill>
                <a:srgbClr val="FF0000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7BFDC50-C0EC-E81F-BFB5-6BEC4DC11814}"/>
              </a:ext>
            </a:extLst>
          </p:cNvPr>
          <p:cNvSpPr txBox="1"/>
          <p:nvPr/>
        </p:nvSpPr>
        <p:spPr>
          <a:xfrm>
            <a:off x="1993328" y="1124511"/>
            <a:ext cx="93757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Mammals</a:t>
            </a:r>
            <a:r>
              <a:rPr lang="it-IT" b="1" dirty="0"/>
              <a:t> dataset </a:t>
            </a:r>
            <a:r>
              <a:rPr lang="it-IT" sz="1200" dirty="0"/>
              <a:t>[1]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45 </a:t>
            </a:r>
            <a:r>
              <a:rPr lang="it-IT" b="1" dirty="0" err="1"/>
              <a:t>Categories</a:t>
            </a:r>
            <a:r>
              <a:rPr lang="it-IT" dirty="0"/>
              <a:t>, 13751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60-20-20 Train/Val/Test split, </a:t>
            </a:r>
            <a:r>
              <a:rPr lang="it-IT" dirty="0" err="1"/>
              <a:t>category</a:t>
            </a:r>
            <a:r>
              <a:rPr lang="it-IT" dirty="0"/>
              <a:t> </a:t>
            </a:r>
            <a:r>
              <a:rPr lang="it-IT" dirty="0" err="1"/>
              <a:t>specific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Index-</a:t>
            </a:r>
            <a:r>
              <a:rPr lang="it-IT" dirty="0" err="1"/>
              <a:t>Category</a:t>
            </a:r>
            <a:r>
              <a:rPr lang="it-IT" dirty="0"/>
              <a:t> </a:t>
            </a:r>
            <a:r>
              <a:rPr lang="it-IT" dirty="0" err="1"/>
              <a:t>dictionaries</a:t>
            </a:r>
            <a:r>
              <a:rPr lang="it-IT" dirty="0"/>
              <a:t> </a:t>
            </a:r>
            <a:r>
              <a:rPr lang="it-IT" dirty="0" err="1"/>
              <a:t>saved</a:t>
            </a:r>
            <a:r>
              <a:rPr lang="it-IT" dirty="0"/>
              <a:t> for </a:t>
            </a:r>
            <a:r>
              <a:rPr lang="it-IT" dirty="0" err="1"/>
              <a:t>later</a:t>
            </a:r>
            <a:r>
              <a:rPr lang="it-IT" dirty="0"/>
              <a:t> use</a:t>
            </a:r>
          </a:p>
        </p:txBody>
      </p:sp>
      <p:pic>
        <p:nvPicPr>
          <p:cNvPr id="6" name="Immagine 5" descr="Immagine che contiene mammifero, scoiattolo, aria aperta, roditore&#10;&#10;Descrizione generata automaticamente">
            <a:extLst>
              <a:ext uri="{FF2B5EF4-FFF2-40B4-BE49-F238E27FC236}">
                <a16:creationId xmlns:a16="http://schemas.microsoft.com/office/drawing/2014/main" id="{10EEC8C4-409E-8E50-F80A-A564AA5E96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35" y="2525581"/>
            <a:ext cx="2384816" cy="2384816"/>
          </a:xfrm>
          <a:prstGeom prst="rect">
            <a:avLst/>
          </a:prstGeom>
        </p:spPr>
      </p:pic>
      <p:pic>
        <p:nvPicPr>
          <p:cNvPr id="12" name="Immagine 11" descr="Immagine che contiene mammifero, orso, aria aperta, acqua&#10;&#10;Descrizione generata automaticamente">
            <a:extLst>
              <a:ext uri="{FF2B5EF4-FFF2-40B4-BE49-F238E27FC236}">
                <a16:creationId xmlns:a16="http://schemas.microsoft.com/office/drawing/2014/main" id="{CEA3AF3B-BD79-C62A-ED89-BBEADB2A7E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8187" y="3855720"/>
            <a:ext cx="2438400" cy="2438400"/>
          </a:xfrm>
          <a:prstGeom prst="rect">
            <a:avLst/>
          </a:prstGeom>
        </p:spPr>
      </p:pic>
      <p:pic>
        <p:nvPicPr>
          <p:cNvPr id="18" name="Immagine 17" descr="Immagine che contiene mammifero, Camelide, cammello, Dromedario&#10;&#10;Descrizione generata automaticamente">
            <a:extLst>
              <a:ext uri="{FF2B5EF4-FFF2-40B4-BE49-F238E27FC236}">
                <a16:creationId xmlns:a16="http://schemas.microsoft.com/office/drawing/2014/main" id="{C8CF3D04-A639-BC6B-06B5-C0624D8019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323" y="2457279"/>
            <a:ext cx="2438400" cy="2438400"/>
          </a:xfrm>
          <a:prstGeom prst="rect">
            <a:avLst/>
          </a:prstGeom>
        </p:spPr>
      </p:pic>
      <p:pic>
        <p:nvPicPr>
          <p:cNvPr id="20" name="Immagine 19" descr="Immagine che contiene mammifero, lama, aria aperta, alpaca&#10;&#10;Descrizione generata automaticamente">
            <a:extLst>
              <a:ext uri="{FF2B5EF4-FFF2-40B4-BE49-F238E27FC236}">
                <a16:creationId xmlns:a16="http://schemas.microsoft.com/office/drawing/2014/main" id="{38B97216-0647-C27C-2E4C-69F0C95146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0459" y="3855720"/>
            <a:ext cx="2438400" cy="24384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6374183B-7A4D-47D4-5BE9-882BFF298D32}"/>
              </a:ext>
            </a:extLst>
          </p:cNvPr>
          <p:cNvSpPr txBox="1"/>
          <p:nvPr/>
        </p:nvSpPr>
        <p:spPr>
          <a:xfrm>
            <a:off x="708176" y="6548845"/>
            <a:ext cx="79244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u="sng" dirty="0"/>
              <a:t>[1] </a:t>
            </a:r>
            <a:r>
              <a:rPr lang="it-IT" sz="1400" u="sng" dirty="0">
                <a:hlinkClick r:id="rId6"/>
              </a:rPr>
              <a:t>https://www.kaggle.com/datasets/asaniczka/mammals-image-classification-dataset-45-animals</a:t>
            </a:r>
            <a:endParaRPr lang="it-IT" sz="1400" u="sng" dirty="0"/>
          </a:p>
        </p:txBody>
      </p:sp>
    </p:spTree>
    <p:extLst>
      <p:ext uri="{BB962C8B-B14F-4D97-AF65-F5344CB8AC3E}">
        <p14:creationId xmlns:p14="http://schemas.microsoft.com/office/powerpoint/2010/main" val="421091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402331-C705-A39A-F416-6D1A056D3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B959823C-5B08-AD26-7612-4D66CF3D96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5400000" flipH="1" flipV="1">
            <a:off x="-6416137" y="-3191950"/>
            <a:ext cx="15411451" cy="217953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4E20ED8-9DD6-F619-4139-D58091ABE442}"/>
              </a:ext>
            </a:extLst>
          </p:cNvPr>
          <p:cNvSpPr txBox="1"/>
          <p:nvPr/>
        </p:nvSpPr>
        <p:spPr>
          <a:xfrm>
            <a:off x="2526112" y="1380580"/>
            <a:ext cx="895059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8800" b="1" dirty="0" err="1">
                <a:solidFill>
                  <a:schemeClr val="bg1"/>
                </a:solidFill>
              </a:rPr>
              <a:t>Pre-Trained</a:t>
            </a:r>
            <a:r>
              <a:rPr lang="it-IT" sz="8800" b="1" dirty="0">
                <a:solidFill>
                  <a:schemeClr val="bg1"/>
                </a:solidFill>
              </a:rPr>
              <a:t> CNN </a:t>
            </a:r>
            <a:r>
              <a:rPr lang="it-IT" sz="8800" b="1" dirty="0" err="1">
                <a:solidFill>
                  <a:schemeClr val="bg1"/>
                </a:solidFill>
              </a:rPr>
              <a:t>Approach</a:t>
            </a:r>
            <a:endParaRPr lang="it-IT" sz="8800" b="1" dirty="0">
              <a:solidFill>
                <a:schemeClr val="bg1"/>
              </a:solidFill>
            </a:endParaRPr>
          </a:p>
          <a:p>
            <a:pPr algn="r"/>
            <a:endParaRPr lang="it-IT" sz="8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9540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08A7B4-9054-3A37-8BE7-D4FB79F97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F61C94F2-C3CC-8657-45F6-302EC0DD2FEB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A69887C3-9B81-D8CC-9AC4-D0E4605FF241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1D5566E4-DA7F-940C-6D1F-424434FBC443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6278820-3604-EBA9-DE49-BFC92D5EA98D}"/>
              </a:ext>
            </a:extLst>
          </p:cNvPr>
          <p:cNvSpPr txBox="1"/>
          <p:nvPr/>
        </p:nvSpPr>
        <p:spPr>
          <a:xfrm>
            <a:off x="1648708" y="309155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 err="1">
                <a:solidFill>
                  <a:srgbClr val="FF0000"/>
                </a:solidFill>
              </a:rPr>
              <a:t>Pre-Trained</a:t>
            </a:r>
            <a:r>
              <a:rPr lang="it-IT" sz="4800" b="1" dirty="0">
                <a:solidFill>
                  <a:srgbClr val="FF0000"/>
                </a:solidFill>
              </a:rPr>
              <a:t> CNN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8D43CFB-70DD-EE8D-10CC-E1D1D65B55FA}"/>
              </a:ext>
            </a:extLst>
          </p:cNvPr>
          <p:cNvSpPr txBox="1"/>
          <p:nvPr/>
        </p:nvSpPr>
        <p:spPr>
          <a:xfrm>
            <a:off x="1993328" y="1124511"/>
            <a:ext cx="93757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Features </a:t>
            </a:r>
            <a:r>
              <a:rPr lang="it-IT" b="1" dirty="0" err="1"/>
              <a:t>extraction</a:t>
            </a:r>
            <a:r>
              <a:rPr lang="it-IT" dirty="0"/>
              <a:t> with MobileNetV2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Train features to build the </a:t>
            </a:r>
            <a:r>
              <a:rPr lang="it-IT" b="1" dirty="0"/>
              <a:t>KD-Tree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Example</a:t>
            </a:r>
            <a:r>
              <a:rPr lang="it-IT" dirty="0"/>
              <a:t> query with k=5: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D4CE225-ABEE-9764-CE28-D85B599262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988" y="2123986"/>
            <a:ext cx="8666901" cy="4424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A1E1BAE6-BFB2-AB73-C945-00AACD79E72F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31408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1502F2-07B5-8360-DFAB-30B7AAC99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91A86BFC-E403-867E-05E0-D8CF14E88C2B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4AEFA639-7273-53E6-18E9-0988A7A3BC76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2B6F2021-F925-987E-4427-57D673D05542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B514DFE-3D9B-56E3-4C34-8EE519BAE09B}"/>
              </a:ext>
            </a:extLst>
          </p:cNvPr>
          <p:cNvSpPr txBox="1"/>
          <p:nvPr/>
        </p:nvSpPr>
        <p:spPr>
          <a:xfrm>
            <a:off x="1648708" y="309155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 err="1">
                <a:solidFill>
                  <a:srgbClr val="FF0000"/>
                </a:solidFill>
              </a:rPr>
              <a:t>Pre-Trained</a:t>
            </a:r>
            <a:r>
              <a:rPr lang="it-IT" sz="4800" b="1" dirty="0">
                <a:solidFill>
                  <a:srgbClr val="FF0000"/>
                </a:solidFill>
              </a:rPr>
              <a:t> CNN: Evaluation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4414F42-BA7F-FBBC-A4BF-907BBE566E7A}"/>
              </a:ext>
            </a:extLst>
          </p:cNvPr>
          <p:cNvSpPr txBox="1"/>
          <p:nvPr/>
        </p:nvSpPr>
        <p:spPr>
          <a:xfrm>
            <a:off x="1993328" y="1124511"/>
            <a:ext cx="93757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Results</a:t>
            </a:r>
            <a:r>
              <a:rPr lang="it-IT" dirty="0"/>
              <a:t> </a:t>
            </a:r>
            <a:r>
              <a:rPr lang="it-IT" dirty="0" err="1"/>
              <a:t>evaluated</a:t>
            </a:r>
            <a:r>
              <a:rPr lang="it-IT" dirty="0"/>
              <a:t> with k=3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Accuracy</a:t>
            </a:r>
            <a:r>
              <a:rPr lang="it-IT" dirty="0"/>
              <a:t>: 86,20%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ANMRR (</a:t>
            </a:r>
            <a:r>
              <a:rPr lang="it-IT" b="1" dirty="0" err="1"/>
              <a:t>Average</a:t>
            </a:r>
            <a:r>
              <a:rPr lang="it-IT" b="1" dirty="0"/>
              <a:t> </a:t>
            </a:r>
            <a:r>
              <a:rPr lang="it-IT" b="1" dirty="0" err="1"/>
              <a:t>Normalized</a:t>
            </a:r>
            <a:r>
              <a:rPr lang="it-IT" b="1" dirty="0"/>
              <a:t> </a:t>
            </a:r>
            <a:r>
              <a:rPr lang="it-IT" b="1" dirty="0" err="1"/>
              <a:t>Modified</a:t>
            </a:r>
            <a:r>
              <a:rPr lang="it-IT" b="1" dirty="0"/>
              <a:t> </a:t>
            </a:r>
            <a:r>
              <a:rPr lang="it-IT" b="1" dirty="0" err="1"/>
              <a:t>Retrieval</a:t>
            </a:r>
            <a:r>
              <a:rPr lang="it-IT" b="1" dirty="0"/>
              <a:t> Rank)</a:t>
            </a:r>
            <a:r>
              <a:rPr lang="it-IT" dirty="0"/>
              <a:t>: 0.39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Dataframe</a:t>
            </a:r>
            <a:r>
              <a:rPr lang="it-IT" dirty="0"/>
              <a:t> created to </a:t>
            </a:r>
            <a:r>
              <a:rPr lang="it-IT" dirty="0" err="1"/>
              <a:t>better</a:t>
            </a:r>
            <a:r>
              <a:rPr lang="it-IT" dirty="0"/>
              <a:t> </a:t>
            </a:r>
            <a:r>
              <a:rPr lang="it-IT" dirty="0" err="1"/>
              <a:t>nagivate</a:t>
            </a:r>
            <a:r>
              <a:rPr lang="it-IT" dirty="0"/>
              <a:t> the </a:t>
            </a:r>
            <a:r>
              <a:rPr lang="it-IT" dirty="0" err="1"/>
              <a:t>classification</a:t>
            </a:r>
            <a:r>
              <a:rPr lang="it-IT" dirty="0"/>
              <a:t> </a:t>
            </a:r>
            <a:r>
              <a:rPr lang="it-IT" dirty="0" err="1"/>
              <a:t>report’s</a:t>
            </a:r>
            <a:r>
              <a:rPr lang="it-IT" dirty="0"/>
              <a:t> </a:t>
            </a:r>
            <a:r>
              <a:rPr lang="it-IT" dirty="0" err="1"/>
              <a:t>results</a:t>
            </a: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 err="1"/>
              <a:t>Sorted</a:t>
            </a:r>
            <a:r>
              <a:rPr lang="it-IT" dirty="0"/>
              <a:t> by F1-Score:</a:t>
            </a:r>
          </a:p>
        </p:txBody>
      </p:sp>
      <p:graphicFrame>
        <p:nvGraphicFramePr>
          <p:cNvPr id="4" name="Tabella 3">
            <a:extLst>
              <a:ext uri="{FF2B5EF4-FFF2-40B4-BE49-F238E27FC236}">
                <a16:creationId xmlns:a16="http://schemas.microsoft.com/office/drawing/2014/main" id="{E5B1DC79-6F7B-3F69-AE47-59A4389BDC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1234999"/>
              </p:ext>
            </p:extLst>
          </p:nvPr>
        </p:nvGraphicFramePr>
        <p:xfrm>
          <a:off x="1577001" y="3620701"/>
          <a:ext cx="4418775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5105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orangutan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red_panda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 err="1"/>
                        <a:t>snow_leopard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porcupine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armadillo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96BFAD53-50E8-91D9-1C79-27C75C6037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0476309"/>
              </p:ext>
            </p:extLst>
          </p:nvPr>
        </p:nvGraphicFramePr>
        <p:xfrm>
          <a:off x="6616103" y="3620700"/>
          <a:ext cx="3917125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73455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seal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sea_lion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/>
                        <a:t>yak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vicuna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walrus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sp>
        <p:nvSpPr>
          <p:cNvPr id="7" name="Rettangolo 6">
            <a:extLst>
              <a:ext uri="{FF2B5EF4-FFF2-40B4-BE49-F238E27FC236}">
                <a16:creationId xmlns:a16="http://schemas.microsoft.com/office/drawing/2014/main" id="{403DE2EF-CA08-D04B-8CCF-71185609837D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44419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32E2D-23DD-4D93-97A1-6242070400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C43F952B-E9DE-A867-EE68-45C2C4532E6A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B8988BAF-8FC0-740F-3B97-4F84E94F6CA3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8CADCB64-E290-FF85-CE1C-4669F40A6FA3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0251E2D-58FA-ABC0-84D4-4FA0EC577653}"/>
              </a:ext>
            </a:extLst>
          </p:cNvPr>
          <p:cNvSpPr txBox="1"/>
          <p:nvPr/>
        </p:nvSpPr>
        <p:spPr>
          <a:xfrm>
            <a:off x="1648708" y="187854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 err="1">
                <a:solidFill>
                  <a:srgbClr val="FF0000"/>
                </a:solidFill>
              </a:rPr>
              <a:t>Pre-Trained</a:t>
            </a:r>
            <a:r>
              <a:rPr lang="it-IT" sz="4800" b="1" dirty="0">
                <a:solidFill>
                  <a:srgbClr val="FF0000"/>
                </a:solidFill>
              </a:rPr>
              <a:t> CNN: Evaluation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A0651F7-09E0-17C3-28EB-0F0BC17D0E68}"/>
              </a:ext>
            </a:extLst>
          </p:cNvPr>
          <p:cNvSpPr txBox="1"/>
          <p:nvPr/>
        </p:nvSpPr>
        <p:spPr>
          <a:xfrm>
            <a:off x="979794" y="1353886"/>
            <a:ext cx="511620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Testing the </a:t>
            </a:r>
            <a:r>
              <a:rPr lang="it-IT" sz="1600" b="1" dirty="0" err="1"/>
              <a:t>worst</a:t>
            </a:r>
            <a:r>
              <a:rPr lang="it-IT" sz="1600" b="1" dirty="0"/>
              <a:t> class </a:t>
            </a:r>
            <a:r>
              <a:rPr lang="it-IT" sz="1600" dirty="0"/>
              <a:t>(</a:t>
            </a:r>
            <a:r>
              <a:rPr lang="it-IT" sz="1600" dirty="0" err="1"/>
              <a:t>seal</a:t>
            </a:r>
            <a:r>
              <a:rPr lang="it-IT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b="1" dirty="0"/>
              <a:t>F1-Score</a:t>
            </a:r>
            <a:r>
              <a:rPr lang="it-IT" sz="1600" dirty="0"/>
              <a:t>: 0.55 (overall </a:t>
            </a:r>
            <a:r>
              <a:rPr lang="it-IT" sz="1600" dirty="0" err="1"/>
              <a:t>accuracy</a:t>
            </a:r>
            <a:r>
              <a:rPr lang="it-IT" sz="1600" dirty="0"/>
              <a:t> </a:t>
            </a:r>
            <a:r>
              <a:rPr lang="it-IT" sz="1600" dirty="0" err="1"/>
              <a:t>was</a:t>
            </a:r>
            <a:r>
              <a:rPr lang="it-IT" sz="1600" dirty="0"/>
              <a:t> 86,20%)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b="1" dirty="0"/>
              <a:t>Class-</a:t>
            </a:r>
            <a:r>
              <a:rPr lang="it-IT" sz="1600" b="1" dirty="0" err="1"/>
              <a:t>specific</a:t>
            </a:r>
            <a:r>
              <a:rPr lang="it-IT" sz="1600" b="1" dirty="0"/>
              <a:t> ANMRR </a:t>
            </a:r>
            <a:r>
              <a:rPr lang="it-IT" sz="1600" dirty="0"/>
              <a:t>(5 test images, 3 </a:t>
            </a:r>
            <a:r>
              <a:rPr lang="it-IT" sz="1600" dirty="0" err="1"/>
              <a:t>retrieved</a:t>
            </a:r>
            <a:r>
              <a:rPr lang="it-IT" sz="1600" dirty="0"/>
              <a:t> images </a:t>
            </a:r>
            <a:r>
              <a:rPr lang="it-IT" sz="1600" dirty="0" err="1"/>
              <a:t>each</a:t>
            </a:r>
            <a:r>
              <a:rPr lang="it-IT" sz="1600" dirty="0"/>
              <a:t>): 0.47 (</a:t>
            </a:r>
            <a:r>
              <a:rPr lang="it-IT" sz="1600" dirty="0" err="1"/>
              <a:t>was</a:t>
            </a:r>
            <a:r>
              <a:rPr lang="it-IT" sz="1600" dirty="0"/>
              <a:t> 0.39)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Often</a:t>
            </a:r>
            <a:r>
              <a:rPr lang="it-IT" sz="1600" dirty="0"/>
              <a:t> </a:t>
            </a:r>
            <a:r>
              <a:rPr lang="it-IT" sz="1600" dirty="0" err="1"/>
              <a:t>confused</a:t>
            </a:r>
            <a:r>
              <a:rPr lang="it-IT" sz="1600" dirty="0"/>
              <a:t> with </a:t>
            </a:r>
            <a:r>
              <a:rPr lang="it-IT" sz="1600" dirty="0" err="1"/>
              <a:t>similar</a:t>
            </a:r>
            <a:r>
              <a:rPr lang="it-IT" sz="1600" dirty="0"/>
              <a:t> </a:t>
            </a:r>
            <a:r>
              <a:rPr lang="it-IT" sz="1600" dirty="0" err="1"/>
              <a:t>animals</a:t>
            </a:r>
            <a:r>
              <a:rPr lang="it-IT" sz="1600" dirty="0"/>
              <a:t> like: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Walrus</a:t>
            </a: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Mantee</a:t>
            </a: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Sea </a:t>
            </a:r>
            <a:r>
              <a:rPr lang="it-IT" sz="1600" dirty="0" err="1"/>
              <a:t>lion</a:t>
            </a:r>
            <a:endParaRPr lang="it-IT" sz="16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1A48043-9E35-5806-DDF7-B3C7C263CD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9727" y="886408"/>
            <a:ext cx="4470067" cy="5812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6EFF0DEE-440B-06E9-2629-21C35C4AC808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6790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4662AC-79CF-6A7E-DB68-E421A05A1D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0FAF496E-A99C-624E-5C25-97FFD11610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5400000" flipH="1" flipV="1">
            <a:off x="-6416137" y="-3191950"/>
            <a:ext cx="15411451" cy="217953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D24CE2-BDEF-B18A-B05A-FE9DBA0D3F9D}"/>
              </a:ext>
            </a:extLst>
          </p:cNvPr>
          <p:cNvSpPr txBox="1"/>
          <p:nvPr/>
        </p:nvSpPr>
        <p:spPr>
          <a:xfrm>
            <a:off x="2174034" y="1380580"/>
            <a:ext cx="930267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8800" b="1" dirty="0">
                <a:solidFill>
                  <a:schemeClr val="bg1"/>
                </a:solidFill>
              </a:rPr>
              <a:t>Siamese Network </a:t>
            </a:r>
            <a:r>
              <a:rPr lang="it-IT" sz="8800" b="1" dirty="0" err="1">
                <a:solidFill>
                  <a:schemeClr val="bg1"/>
                </a:solidFill>
              </a:rPr>
              <a:t>Approach</a:t>
            </a:r>
            <a:endParaRPr lang="it-IT" sz="8800" b="1" dirty="0">
              <a:solidFill>
                <a:schemeClr val="bg1"/>
              </a:solidFill>
            </a:endParaRPr>
          </a:p>
          <a:p>
            <a:pPr algn="r"/>
            <a:endParaRPr lang="it-IT" sz="8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6821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73BC7E-B9AD-E312-32AA-49253B42E4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BA0C67AE-2DBD-3431-F9F2-83E897AF85CC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E16C434B-8824-8FE4-69CC-CB53EFCD8B15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C6755E97-2C92-F3FE-7275-55F9CEF4E464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021BDE9-8383-B2D9-5746-34A76824176D}"/>
              </a:ext>
            </a:extLst>
          </p:cNvPr>
          <p:cNvSpPr txBox="1"/>
          <p:nvPr/>
        </p:nvSpPr>
        <p:spPr>
          <a:xfrm>
            <a:off x="1648708" y="309155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solidFill>
                  <a:srgbClr val="FF0000"/>
                </a:solidFill>
              </a:rPr>
              <a:t>Siamese Network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33A0745-447A-2CB5-A516-C0098CF9955C}"/>
              </a:ext>
            </a:extLst>
          </p:cNvPr>
          <p:cNvSpPr txBox="1"/>
          <p:nvPr/>
        </p:nvSpPr>
        <p:spPr>
          <a:xfrm>
            <a:off x="1993328" y="1124511"/>
            <a:ext cx="937571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The Siamese Network </a:t>
            </a:r>
            <a:r>
              <a:rPr lang="it-IT" dirty="0" err="1"/>
              <a:t>requires</a:t>
            </a:r>
            <a:r>
              <a:rPr lang="it-IT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Encoder model </a:t>
            </a:r>
            <a:r>
              <a:rPr lang="it-IT" dirty="0"/>
              <a:t>(CNN </a:t>
            </a:r>
            <a:r>
              <a:rPr lang="it-IT" dirty="0" err="1"/>
              <a:t>shared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images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extracts</a:t>
            </a:r>
            <a:r>
              <a:rPr lang="it-IT" dirty="0"/>
              <a:t>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embedding</a:t>
            </a:r>
            <a:r>
              <a:rPr lang="it-IT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lvl="1"/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 err="1"/>
              <a:t>Triplet</a:t>
            </a:r>
            <a:r>
              <a:rPr lang="it-IT" b="1" dirty="0"/>
              <a:t> </a:t>
            </a:r>
            <a:r>
              <a:rPr lang="it-IT" b="1" dirty="0" err="1"/>
              <a:t>loss</a:t>
            </a:r>
            <a:r>
              <a:rPr lang="it-IT" b="1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evaluates</a:t>
            </a:r>
            <a:r>
              <a:rPr lang="it-IT" dirty="0"/>
              <a:t> the </a:t>
            </a:r>
            <a:r>
              <a:rPr lang="it-IT" dirty="0" err="1"/>
              <a:t>results</a:t>
            </a:r>
            <a:r>
              <a:rPr lang="it-IT" dirty="0"/>
              <a:t> on: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b="1" dirty="0"/>
              <a:t>Anchor</a:t>
            </a:r>
            <a:r>
              <a:rPr lang="it-IT" dirty="0"/>
              <a:t> (</a:t>
            </a:r>
            <a:r>
              <a:rPr lang="it-IT" dirty="0" err="1"/>
              <a:t>reference</a:t>
            </a:r>
            <a:r>
              <a:rPr lang="it-IT" dirty="0"/>
              <a:t> image)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b="1" dirty="0"/>
              <a:t>Positive</a:t>
            </a:r>
            <a:r>
              <a:rPr lang="it-IT" dirty="0"/>
              <a:t> (image from the </a:t>
            </a:r>
            <a:r>
              <a:rPr lang="it-IT" dirty="0" err="1"/>
              <a:t>same</a:t>
            </a:r>
            <a:r>
              <a:rPr lang="it-IT" dirty="0"/>
              <a:t> class </a:t>
            </a:r>
            <a:r>
              <a:rPr lang="it-IT" dirty="0" err="1"/>
              <a:t>as</a:t>
            </a:r>
            <a:r>
              <a:rPr lang="it-IT" dirty="0"/>
              <a:t> the anchor)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b="1" dirty="0"/>
              <a:t>Negative</a:t>
            </a:r>
            <a:r>
              <a:rPr lang="it-IT" dirty="0"/>
              <a:t> (image from a </a:t>
            </a:r>
            <a:r>
              <a:rPr lang="it-IT" dirty="0" err="1"/>
              <a:t>different</a:t>
            </a:r>
            <a:r>
              <a:rPr lang="it-IT" dirty="0"/>
              <a:t> class)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A59F860A-230D-85A8-0F21-CB7A6905D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0683" y="6014997"/>
            <a:ext cx="4800263" cy="502835"/>
          </a:xfrm>
          <a:prstGeom prst="rect">
            <a:avLst/>
          </a:prstGeom>
        </p:spPr>
      </p:pic>
      <p:graphicFrame>
        <p:nvGraphicFramePr>
          <p:cNvPr id="12" name="Tabella 11">
            <a:extLst>
              <a:ext uri="{FF2B5EF4-FFF2-40B4-BE49-F238E27FC236}">
                <a16:creationId xmlns:a16="http://schemas.microsoft.com/office/drawing/2014/main" id="{84FCB850-775E-6503-84A6-F875181436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8753619"/>
              </p:ext>
            </p:extLst>
          </p:nvPr>
        </p:nvGraphicFramePr>
        <p:xfrm>
          <a:off x="1998116" y="1883059"/>
          <a:ext cx="5398517" cy="24384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173540">
                  <a:extLst>
                    <a:ext uri="{9D8B030D-6E8A-4147-A177-3AD203B41FA5}">
                      <a16:colId xmlns:a16="http://schemas.microsoft.com/office/drawing/2014/main" val="2364060361"/>
                    </a:ext>
                  </a:extLst>
                </a:gridCol>
                <a:gridCol w="1356043">
                  <a:extLst>
                    <a:ext uri="{9D8B030D-6E8A-4147-A177-3AD203B41FA5}">
                      <a16:colId xmlns:a16="http://schemas.microsoft.com/office/drawing/2014/main" val="497502190"/>
                    </a:ext>
                  </a:extLst>
                </a:gridCol>
                <a:gridCol w="868934">
                  <a:extLst>
                    <a:ext uri="{9D8B030D-6E8A-4147-A177-3AD203B41FA5}">
                      <a16:colId xmlns:a16="http://schemas.microsoft.com/office/drawing/2014/main" val="894777827"/>
                    </a:ext>
                  </a:extLst>
                </a:gridCol>
              </a:tblGrid>
              <a:tr h="235914">
                <a:tc>
                  <a:txBody>
                    <a:bodyPr/>
                    <a:lstStyle/>
                    <a:p>
                      <a:r>
                        <a:rPr lang="it-IT" sz="1400" dirty="0"/>
                        <a:t>Layer </a:t>
                      </a:r>
                      <a:r>
                        <a:rPr lang="it-IT" sz="1400" dirty="0" err="1"/>
                        <a:t>Type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Output </a:t>
                      </a:r>
                      <a:r>
                        <a:rPr lang="it-IT" sz="1400" dirty="0" err="1"/>
                        <a:t>Shape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Param #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1710549"/>
                  </a:ext>
                </a:extLst>
              </a:tr>
              <a:tr h="235914">
                <a:tc>
                  <a:txBody>
                    <a:bodyPr/>
                    <a:lstStyle/>
                    <a:p>
                      <a:r>
                        <a:rPr lang="it-IT" sz="1400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(244, 244, 3)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3712913"/>
                  </a:ext>
                </a:extLst>
              </a:tr>
              <a:tr h="235914">
                <a:tc>
                  <a:txBody>
                    <a:bodyPr/>
                    <a:lstStyle/>
                    <a:p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64, 3x3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(244, 244, 64)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1792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800644"/>
                  </a:ext>
                </a:extLst>
              </a:tr>
              <a:tr h="235914">
                <a:tc>
                  <a:txBody>
                    <a:bodyPr/>
                    <a:lstStyle/>
                    <a:p>
                      <a:r>
                        <a:rPr lang="it-IT" sz="1400" dirty="0"/>
                        <a:t>Batch </a:t>
                      </a:r>
                      <a:r>
                        <a:rPr lang="it-IT" sz="1400" dirty="0" err="1"/>
                        <a:t>normalization</a:t>
                      </a:r>
                      <a:r>
                        <a:rPr lang="it-IT" sz="1400" dirty="0"/>
                        <a:t> + max pooling 2x2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(112, 112, 64)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256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8635104"/>
                  </a:ext>
                </a:extLst>
              </a:tr>
              <a:tr h="23591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128, 3x3 + max pooling 2x2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(56, 56, 128)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73,856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532773"/>
                  </a:ext>
                </a:extLst>
              </a:tr>
              <a:tr h="235914">
                <a:tc>
                  <a:txBody>
                    <a:bodyPr/>
                    <a:lstStyle/>
                    <a:p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256, 3x3 + max pooling 2x2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(28, 28, 256)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295,168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808577"/>
                  </a:ext>
                </a:extLst>
              </a:tr>
              <a:tr h="235914">
                <a:tc>
                  <a:txBody>
                    <a:bodyPr/>
                    <a:lstStyle/>
                    <a:p>
                      <a:r>
                        <a:rPr lang="it-IT" sz="1400" dirty="0"/>
                        <a:t>Global </a:t>
                      </a:r>
                      <a:r>
                        <a:rPr lang="it-IT" sz="1400" dirty="0" err="1"/>
                        <a:t>Average</a:t>
                      </a:r>
                      <a:r>
                        <a:rPr lang="it-IT" sz="1400" dirty="0"/>
                        <a:t> Pooling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(256)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9779741"/>
                  </a:ext>
                </a:extLst>
              </a:tr>
              <a:tr h="235914">
                <a:tc>
                  <a:txBody>
                    <a:bodyPr/>
                    <a:lstStyle/>
                    <a:p>
                      <a:r>
                        <a:rPr lang="it-IT" sz="1400" dirty="0"/>
                        <a:t>Dense, 128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(128)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32,896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422950"/>
                  </a:ext>
                </a:extLst>
              </a:tr>
            </a:tbl>
          </a:graphicData>
        </a:graphic>
      </p:graphicFrame>
      <p:pic>
        <p:nvPicPr>
          <p:cNvPr id="14" name="Immagine 13">
            <a:extLst>
              <a:ext uri="{FF2B5EF4-FFF2-40B4-BE49-F238E27FC236}">
                <a16:creationId xmlns:a16="http://schemas.microsoft.com/office/drawing/2014/main" id="{948BD6B9-2431-0447-6558-0A6B8B24E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4791" y="1883059"/>
            <a:ext cx="2272099" cy="2443341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DA645D57-7B4D-0895-3B51-FE58383DBC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1798" y="1855066"/>
            <a:ext cx="2538085" cy="830997"/>
          </a:xfrm>
          <a:prstGeom prst="rect">
            <a:avLst/>
          </a:prstGeom>
        </p:spPr>
      </p:pic>
      <p:sp>
        <p:nvSpPr>
          <p:cNvPr id="17" name="Rettangolo 16">
            <a:extLst>
              <a:ext uri="{FF2B5EF4-FFF2-40B4-BE49-F238E27FC236}">
                <a16:creationId xmlns:a16="http://schemas.microsoft.com/office/drawing/2014/main" id="{D488314C-9C3C-3C0D-DAB1-E7767556153D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63981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550CFC-0487-681D-AD4E-E080F6771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CACA276D-8A81-4469-7291-FA8CD86B38AA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FFB66EE3-33A0-92A4-AA1A-95B0505E3BDC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208C5FFC-B9B8-EC45-F7A6-3929B8250C0A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8E12FDA-FB94-9471-E7D6-FCD465688B43}"/>
              </a:ext>
            </a:extLst>
          </p:cNvPr>
          <p:cNvSpPr txBox="1"/>
          <p:nvPr/>
        </p:nvSpPr>
        <p:spPr>
          <a:xfrm>
            <a:off x="1648707" y="309155"/>
            <a:ext cx="100612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solidFill>
                  <a:srgbClr val="FF0000"/>
                </a:solidFill>
              </a:rPr>
              <a:t>Siamese Network: Training </a:t>
            </a:r>
            <a:r>
              <a:rPr lang="it-IT" sz="4800" b="1" dirty="0" err="1">
                <a:solidFill>
                  <a:srgbClr val="FF0000"/>
                </a:solidFill>
              </a:rPr>
              <a:t>Results</a:t>
            </a:r>
            <a:endParaRPr lang="it-IT" sz="4800" b="1" dirty="0">
              <a:solidFill>
                <a:srgbClr val="FF0000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266DD7C-653D-EEC2-BFA3-4F27983CA0AE}"/>
              </a:ext>
            </a:extLst>
          </p:cNvPr>
          <p:cNvSpPr txBox="1"/>
          <p:nvPr/>
        </p:nvSpPr>
        <p:spPr>
          <a:xfrm>
            <a:off x="1993328" y="1124511"/>
            <a:ext cx="937571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Terrible</a:t>
            </a:r>
            <a:r>
              <a:rPr lang="it-IT" b="1" dirty="0"/>
              <a:t> training </a:t>
            </a:r>
            <a:r>
              <a:rPr lang="it-IT" b="1" dirty="0" err="1"/>
              <a:t>results</a:t>
            </a:r>
            <a:endParaRPr lang="it-IT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 err="1"/>
              <a:t>Barely</a:t>
            </a:r>
            <a:r>
              <a:rPr lang="it-IT" dirty="0"/>
              <a:t> </a:t>
            </a:r>
            <a:r>
              <a:rPr lang="it-IT" dirty="0" err="1"/>
              <a:t>any</a:t>
            </a:r>
            <a:r>
              <a:rPr lang="it-IT" dirty="0"/>
              <a:t> learning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lvl="1"/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Network </a:t>
            </a:r>
            <a:r>
              <a:rPr lang="it-IT" b="1" dirty="0" err="1"/>
              <a:t>too</a:t>
            </a:r>
            <a:r>
              <a:rPr lang="it-IT" b="1" dirty="0"/>
              <a:t> small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 err="1"/>
              <a:t>Bigger</a:t>
            </a:r>
            <a:r>
              <a:rPr lang="it-IT" dirty="0"/>
              <a:t> network </a:t>
            </a:r>
            <a:r>
              <a:rPr lang="it-IT" dirty="0" err="1"/>
              <a:t>would</a:t>
            </a:r>
            <a:r>
              <a:rPr lang="it-IT" dirty="0"/>
              <a:t> be </a:t>
            </a:r>
            <a:r>
              <a:rPr lang="it-IT" dirty="0" err="1"/>
              <a:t>harder</a:t>
            </a:r>
            <a:r>
              <a:rPr lang="it-IT" dirty="0"/>
              <a:t> and more </a:t>
            </a:r>
            <a:r>
              <a:rPr lang="it-IT" dirty="0" err="1"/>
              <a:t>expensive</a:t>
            </a:r>
            <a:r>
              <a:rPr lang="it-IT" dirty="0"/>
              <a:t> to </a:t>
            </a:r>
            <a:r>
              <a:rPr lang="it-IT" dirty="0" err="1"/>
              <a:t>train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Output features </a:t>
            </a:r>
            <a:r>
              <a:rPr lang="it-IT" dirty="0"/>
              <a:t>of the encoder are </a:t>
            </a:r>
            <a:r>
              <a:rPr lang="it-IT" b="1" dirty="0" err="1"/>
              <a:t>too</a:t>
            </a:r>
            <a:r>
              <a:rPr lang="it-IT" b="1" dirty="0"/>
              <a:t> </a:t>
            </a:r>
            <a:r>
              <a:rPr lang="it-IT" b="1" dirty="0" err="1"/>
              <a:t>few</a:t>
            </a:r>
            <a:r>
              <a:rPr lang="it-IT" b="1" dirty="0"/>
              <a:t> </a:t>
            </a:r>
            <a:r>
              <a:rPr lang="it-IT" dirty="0"/>
              <a:t>(128) for the 45 </a:t>
            </a:r>
            <a:r>
              <a:rPr lang="it-IT" dirty="0" err="1"/>
              <a:t>categories</a:t>
            </a:r>
            <a:endParaRPr lang="it-IT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555E870-CC92-3CCB-77A8-8CCE9D3E4F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0906" y="1825889"/>
            <a:ext cx="4770188" cy="2992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BFEEA9F8-E1F4-67EE-0B12-714847000DD1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570198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2616</TotalTime>
  <Words>1040</Words>
  <Application>Microsoft Office PowerPoint</Application>
  <PresentationFormat>Widescreen</PresentationFormat>
  <Paragraphs>457</Paragraphs>
  <Slides>19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19</vt:i4>
      </vt:variant>
    </vt:vector>
  </HeadingPairs>
  <TitlesOfParts>
    <vt:vector size="23" baseType="lpstr">
      <vt:lpstr>Aptos</vt:lpstr>
      <vt:lpstr>Aptos Display</vt:lpstr>
      <vt:lpstr>Arial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Matteo Breganni</dc:creator>
  <cp:lastModifiedBy>Matteo Breganni</cp:lastModifiedBy>
  <cp:revision>66</cp:revision>
  <dcterms:created xsi:type="dcterms:W3CDTF">2024-12-06T11:55:14Z</dcterms:created>
  <dcterms:modified xsi:type="dcterms:W3CDTF">2025-02-05T18:22:04Z</dcterms:modified>
</cp:coreProperties>
</file>

<file path=docProps/thumbnail.jpeg>
</file>